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74" r:id="rId2"/>
    <p:sldId id="261" r:id="rId3"/>
    <p:sldId id="256" r:id="rId4"/>
    <p:sldId id="257"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02.05.2023</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pic>
        <p:nvPicPr>
          <p:cNvPr id="10" name="Рисунок 9" descr="история_саратова.jpg"/>
          <p:cNvPicPr>
            <a:picLocks noChangeAspect="1"/>
          </p:cNvPicPr>
          <p:nvPr userDrawn="1"/>
        </p:nvPicPr>
        <p:blipFill>
          <a:blip r:embed="rId2"/>
          <a:stretch>
            <a:fillRect/>
          </a:stretch>
        </p:blipFill>
        <p:spPr>
          <a:xfrm>
            <a:off x="139853" y="285728"/>
            <a:ext cx="9004147" cy="39290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02.05.2023</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02.05.2023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02.05.2023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02.05.2023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02.05.2023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02.05.2023</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02.05.2023</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02.05.2023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0" y="1997839"/>
            <a:ext cx="4572000" cy="4339650"/>
          </a:xfrm>
          <a:prstGeom prst="rect">
            <a:avLst/>
          </a:prstGeom>
        </p:spPr>
        <p:txBody>
          <a:bodyPr>
            <a:spAutoFit/>
          </a:bodyPr>
          <a:lstStyle/>
          <a:p>
            <a:r>
              <a:rPr lang="ru-RU" sz="2400" b="1" dirty="0">
                <a:solidFill>
                  <a:schemeClr val="bg1"/>
                </a:solidFill>
                <a:effectLst>
                  <a:outerShdw blurRad="38100" dist="38100" dir="2700000" algn="tl">
                    <a:srgbClr val="000000">
                      <a:alpha val="43137"/>
                    </a:srgbClr>
                  </a:outerShdw>
                </a:effectLst>
              </a:rPr>
              <a:t>Тема: </a:t>
            </a:r>
            <a:r>
              <a:rPr lang="ru-RU" sz="2400" b="1" dirty="0" smtClean="0">
                <a:solidFill>
                  <a:schemeClr val="bg1"/>
                </a:solidFill>
                <a:effectLst>
                  <a:outerShdw blurRad="38100" dist="38100" dir="2700000" algn="tl">
                    <a:srgbClr val="000000">
                      <a:alpha val="43137"/>
                    </a:srgbClr>
                  </a:outerShdw>
                </a:effectLst>
              </a:rPr>
              <a:t>«Саратов-мой родной город»</a:t>
            </a:r>
            <a:r>
              <a:rPr lang="ru-RU" sz="2400" b="1" dirty="0">
                <a:solidFill>
                  <a:schemeClr val="bg1"/>
                </a:solidFill>
                <a:effectLst>
                  <a:outerShdw blurRad="38100" dist="38100" dir="2700000" algn="tl">
                    <a:srgbClr val="000000">
                      <a:alpha val="43137"/>
                    </a:srgbClr>
                  </a:outerShdw>
                </a:effectLst>
              </a:rPr>
              <a:t/>
            </a:r>
            <a:br>
              <a:rPr lang="ru-RU" sz="2400" b="1" dirty="0">
                <a:solidFill>
                  <a:schemeClr val="bg1"/>
                </a:solidFill>
                <a:effectLst>
                  <a:outerShdw blurRad="38100" dist="38100" dir="2700000" algn="tl">
                    <a:srgbClr val="000000">
                      <a:alpha val="43137"/>
                    </a:srgbClr>
                  </a:outerShdw>
                </a:effectLst>
              </a:rPr>
            </a:br>
            <a:r>
              <a:rPr lang="ru-RU" sz="2400" b="1" dirty="0">
                <a:solidFill>
                  <a:schemeClr val="bg1"/>
                </a:solidFill>
                <a:effectLst>
                  <a:outerShdw blurRad="38100" dist="38100" dir="2700000" algn="tl">
                    <a:srgbClr val="000000">
                      <a:alpha val="43137"/>
                    </a:srgbClr>
                  </a:outerShdw>
                </a:effectLst>
              </a:rPr>
              <a:t>Класс: 7 </a:t>
            </a:r>
            <a:br>
              <a:rPr lang="ru-RU" sz="2400" b="1" dirty="0">
                <a:solidFill>
                  <a:schemeClr val="bg1"/>
                </a:solidFill>
                <a:effectLst>
                  <a:outerShdw blurRad="38100" dist="38100" dir="2700000" algn="tl">
                    <a:srgbClr val="000000">
                      <a:alpha val="43137"/>
                    </a:srgbClr>
                  </a:outerShdw>
                </a:effectLst>
              </a:rPr>
            </a:br>
            <a:r>
              <a:rPr lang="ru-RU" sz="2400" b="1" dirty="0">
                <a:solidFill>
                  <a:schemeClr val="bg1"/>
                </a:solidFill>
                <a:effectLst>
                  <a:outerShdw blurRad="38100" dist="38100" dir="2700000" algn="tl">
                    <a:srgbClr val="000000">
                      <a:alpha val="43137"/>
                    </a:srgbClr>
                  </a:outerShdw>
                </a:effectLst>
              </a:rPr>
              <a:t/>
            </a:r>
            <a:br>
              <a:rPr lang="ru-RU" sz="2400" b="1" dirty="0">
                <a:solidFill>
                  <a:schemeClr val="bg1"/>
                </a:solidFill>
                <a:effectLst>
                  <a:outerShdw blurRad="38100" dist="38100" dir="2700000" algn="tl">
                    <a:srgbClr val="000000">
                      <a:alpha val="43137"/>
                    </a:srgbClr>
                  </a:outerShdw>
                </a:effectLst>
              </a:rPr>
            </a:br>
            <a:r>
              <a:rPr lang="ru-RU" sz="2400" b="1" dirty="0">
                <a:solidFill>
                  <a:schemeClr val="bg1"/>
                </a:solidFill>
                <a:effectLst>
                  <a:outerShdw blurRad="38100" dist="38100" dir="2700000" algn="tl">
                    <a:srgbClr val="000000">
                      <a:alpha val="43137"/>
                    </a:srgbClr>
                  </a:outerShdw>
                </a:effectLst>
              </a:rPr>
              <a:t>Предмет: английский язык</a:t>
            </a:r>
            <a:br>
              <a:rPr lang="ru-RU" sz="2400" b="1" dirty="0">
                <a:solidFill>
                  <a:schemeClr val="bg1"/>
                </a:solidFill>
                <a:effectLst>
                  <a:outerShdw blurRad="38100" dist="38100" dir="2700000" algn="tl">
                    <a:srgbClr val="000000">
                      <a:alpha val="43137"/>
                    </a:srgbClr>
                  </a:outerShdw>
                </a:effectLst>
              </a:rPr>
            </a:br>
            <a:r>
              <a:rPr lang="ru-RU" sz="2400" b="1" dirty="0">
                <a:solidFill>
                  <a:schemeClr val="bg1"/>
                </a:solidFill>
                <a:effectLst>
                  <a:outerShdw blurRad="38100" dist="38100" dir="2700000" algn="tl">
                    <a:srgbClr val="000000">
                      <a:alpha val="43137"/>
                    </a:srgbClr>
                  </a:outerShdw>
                </a:effectLst>
              </a:rPr>
              <a:t>Автор: </a:t>
            </a:r>
            <a:r>
              <a:rPr lang="ru-RU" sz="2400" b="1" dirty="0" smtClean="0">
                <a:solidFill>
                  <a:schemeClr val="bg1"/>
                </a:solidFill>
                <a:effectLst>
                  <a:outerShdw blurRad="38100" dist="38100" dir="2700000" algn="tl">
                    <a:srgbClr val="000000">
                      <a:alpha val="43137"/>
                    </a:srgbClr>
                  </a:outerShdw>
                </a:effectLst>
              </a:rPr>
              <a:t>Перепелкина Наталья Геннадьевна,</a:t>
            </a:r>
          </a:p>
          <a:p>
            <a:r>
              <a:rPr lang="ru-RU" sz="2400" b="1" dirty="0" smtClean="0">
                <a:solidFill>
                  <a:schemeClr val="bg1"/>
                </a:solidFill>
                <a:effectLst>
                  <a:outerShdw blurRad="38100" dist="38100" dir="2700000" algn="tl">
                    <a:srgbClr val="000000">
                      <a:alpha val="43137"/>
                    </a:srgbClr>
                  </a:outerShdw>
                </a:effectLst>
              </a:rPr>
              <a:t> </a:t>
            </a:r>
            <a:r>
              <a:rPr lang="ru-RU" sz="2400" b="1" dirty="0">
                <a:solidFill>
                  <a:schemeClr val="bg1"/>
                </a:solidFill>
                <a:effectLst>
                  <a:outerShdw blurRad="38100" dist="38100" dir="2700000" algn="tl">
                    <a:srgbClr val="000000">
                      <a:alpha val="43137"/>
                    </a:srgbClr>
                  </a:outerShdw>
                </a:effectLst>
              </a:rPr>
              <a:t>учитель английского языка </a:t>
            </a:r>
            <a:endParaRPr lang="ru-RU" sz="2400" b="1" dirty="0" smtClean="0">
              <a:solidFill>
                <a:schemeClr val="bg1"/>
              </a:solidFill>
              <a:effectLst>
                <a:outerShdw blurRad="38100" dist="38100" dir="2700000" algn="tl">
                  <a:srgbClr val="000000">
                    <a:alpha val="43137"/>
                  </a:srgbClr>
                </a:outerShdw>
              </a:effectLst>
            </a:endParaRPr>
          </a:p>
          <a:p>
            <a:r>
              <a:rPr lang="ru-RU" sz="2400" b="1" dirty="0" smtClean="0">
                <a:solidFill>
                  <a:schemeClr val="bg1"/>
                </a:solidFill>
                <a:effectLst>
                  <a:outerShdw blurRad="38100" dist="38100" dir="2700000" algn="tl">
                    <a:srgbClr val="000000">
                      <a:alpha val="43137"/>
                    </a:srgbClr>
                  </a:outerShdw>
                </a:effectLst>
              </a:rPr>
              <a:t>ГАОУ </a:t>
            </a:r>
            <a:r>
              <a:rPr lang="ru-RU" sz="2400" b="1" dirty="0">
                <a:solidFill>
                  <a:schemeClr val="bg1"/>
                </a:solidFill>
                <a:effectLst>
                  <a:outerShdw blurRad="38100" dist="38100" dir="2700000" algn="tl">
                    <a:srgbClr val="000000">
                      <a:alpha val="43137"/>
                    </a:srgbClr>
                  </a:outerShdw>
                </a:effectLst>
              </a:rPr>
              <a:t>СО «Гимназия №1» </a:t>
            </a:r>
            <a:br>
              <a:rPr lang="ru-RU" sz="2400" b="1" dirty="0">
                <a:solidFill>
                  <a:schemeClr val="bg1"/>
                </a:solidFill>
                <a:effectLst>
                  <a:outerShdw blurRad="38100" dist="38100" dir="2700000" algn="tl">
                    <a:srgbClr val="000000">
                      <a:alpha val="43137"/>
                    </a:srgbClr>
                  </a:outerShdw>
                </a:effectLst>
              </a:rPr>
            </a:br>
            <a:r>
              <a:rPr lang="ru-RU" sz="2400" b="1" dirty="0">
                <a:solidFill>
                  <a:schemeClr val="bg1"/>
                </a:solidFill>
                <a:effectLst>
                  <a:outerShdw blurRad="38100" dist="38100" dir="2700000" algn="tl">
                    <a:srgbClr val="000000">
                      <a:alpha val="43137"/>
                    </a:srgbClr>
                  </a:outerShdw>
                </a:effectLst>
              </a:rPr>
              <a:t>г. Саратова</a:t>
            </a:r>
            <a:br>
              <a:rPr lang="ru-RU" sz="2400" b="1" dirty="0">
                <a:solidFill>
                  <a:schemeClr val="bg1"/>
                </a:solidFill>
                <a:effectLst>
                  <a:outerShdw blurRad="38100" dist="38100" dir="2700000" algn="tl">
                    <a:srgbClr val="000000">
                      <a:alpha val="43137"/>
                    </a:srgbClr>
                  </a:outerShdw>
                </a:effectLst>
              </a:rPr>
            </a:br>
            <a:r>
              <a:rPr lang="ru-RU" dirty="0"/>
              <a:t/>
            </a:r>
            <a:br>
              <a:rPr lang="ru-RU" dirty="0"/>
            </a:br>
            <a:endParaRPr lang="ru-RU" dirty="0"/>
          </a:p>
        </p:txBody>
      </p:sp>
      <p:pic>
        <p:nvPicPr>
          <p:cNvPr id="4" name="Picture 2" descr="C:\Users\user\Desktop\Рекомендовано ШМО для медиатеки.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605" t="5158" r="4223" b="78123"/>
          <a:stretch/>
        </p:blipFill>
        <p:spPr bwMode="auto">
          <a:xfrm>
            <a:off x="5508104" y="318710"/>
            <a:ext cx="3451219" cy="162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52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34" y="428604"/>
            <a:ext cx="8229600" cy="1490650"/>
          </a:xfrm>
        </p:spPr>
        <p:txBody>
          <a:bodyPr>
            <a:noAutofit/>
          </a:bodyPr>
          <a:lstStyle/>
          <a:p>
            <a:r>
              <a:rPr sz="2400" smtClean="0">
                <a:solidFill>
                  <a:schemeClr val="bg1"/>
                </a:solidFill>
                <a:latin typeface="Times New Roman" pitchFamily="18" charset="0"/>
                <a:cs typeface="Times New Roman" pitchFamily="18" charset="0"/>
              </a:rPr>
              <a:t>It begins with the square where one can see the church “Utoli Moya Pechali”, the monument to Nicolai Gavrilovich Chernyshevsky and the famous building of the Conservatory named after Leonid Sobinov in the Gothic style.</a:t>
            </a:r>
            <a:endParaRPr lang="ru-RU" sz="2400" dirty="0">
              <a:solidFill>
                <a:schemeClr val="bg1"/>
              </a:solidFill>
              <a:latin typeface="Times New Roman" pitchFamily="18" charset="0"/>
              <a:cs typeface="Times New Roman" pitchFamily="18" charset="0"/>
            </a:endParaRPr>
          </a:p>
        </p:txBody>
      </p:sp>
      <p:pic>
        <p:nvPicPr>
          <p:cNvPr id="10" name="Содержимое 9" descr="saratov-conservatory-named-after-sobinova-saratov.jpg"/>
          <p:cNvPicPr>
            <a:picLocks noGrp="1" noChangeAspect="1"/>
          </p:cNvPicPr>
          <p:nvPr>
            <p:ph sz="half" idx="2"/>
          </p:nvPr>
        </p:nvPicPr>
        <p:blipFill>
          <a:blip r:embed="rId2"/>
          <a:stretch>
            <a:fillRect/>
          </a:stretch>
        </p:blipFill>
        <p:spPr>
          <a:xfrm>
            <a:off x="4572000" y="2071678"/>
            <a:ext cx="4059238" cy="3929090"/>
          </a:xfrm>
        </p:spPr>
      </p:pic>
      <p:pic>
        <p:nvPicPr>
          <p:cNvPr id="9" name="Содержимое 8" descr="the-church-satisfy-my-sorrows-saratov.jpg"/>
          <p:cNvPicPr>
            <a:picLocks noGrp="1" noChangeAspect="1"/>
          </p:cNvPicPr>
          <p:nvPr>
            <p:ph sz="half" idx="1"/>
          </p:nvPr>
        </p:nvPicPr>
        <p:blipFill>
          <a:blip r:embed="rId3"/>
          <a:stretch>
            <a:fillRect/>
          </a:stretch>
        </p:blipFill>
        <p:spPr>
          <a:xfrm>
            <a:off x="285720" y="2071677"/>
            <a:ext cx="4059238" cy="400052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28596" y="214290"/>
            <a:ext cx="8229600" cy="1219200"/>
          </a:xfrm>
        </p:spPr>
        <p:txBody>
          <a:bodyPr>
            <a:normAutofit fontScale="90000"/>
          </a:bodyPr>
          <a:lstStyle/>
          <a:p>
            <a:r>
              <a:rPr dirty="0" smtClean="0">
                <a:solidFill>
                  <a:schemeClr val="bg1"/>
                </a:solidFill>
                <a:latin typeface="Times New Roman" pitchFamily="18" charset="0"/>
                <a:cs typeface="Times New Roman" pitchFamily="18" charset="0"/>
              </a:rPr>
              <a:t>Many inhabitants and guests of Saratov like shopping </a:t>
            </a:r>
            <a:r>
              <a:rPr lang="en-US" dirty="0" smtClean="0">
                <a:solidFill>
                  <a:schemeClr val="bg1"/>
                </a:solidFill>
                <a:latin typeface="Times New Roman" pitchFamily="18" charset="0"/>
                <a:cs typeface="Times New Roman" pitchFamily="18" charset="0"/>
              </a:rPr>
              <a:t>at </a:t>
            </a:r>
            <a:r>
              <a:rPr dirty="0" smtClean="0">
                <a:solidFill>
                  <a:schemeClr val="bg1"/>
                </a:solidFill>
                <a:latin typeface="Times New Roman" pitchFamily="18" charset="0"/>
                <a:cs typeface="Times New Roman" pitchFamily="18" charset="0"/>
              </a:rPr>
              <a:t>its various shops.</a:t>
            </a:r>
            <a:endParaRPr lang="ru-RU" dirty="0">
              <a:solidFill>
                <a:schemeClr val="bg1"/>
              </a:solidFill>
              <a:latin typeface="Times New Roman" pitchFamily="18" charset="0"/>
              <a:cs typeface="Times New Roman" pitchFamily="18" charset="0"/>
            </a:endParaRPr>
          </a:p>
        </p:txBody>
      </p:sp>
      <p:pic>
        <p:nvPicPr>
          <p:cNvPr id="9" name="Содержимое 8" descr="30258560053439136_932c.jpg"/>
          <p:cNvPicPr>
            <a:picLocks noGrp="1" noChangeAspect="1"/>
          </p:cNvPicPr>
          <p:nvPr>
            <p:ph idx="1"/>
          </p:nvPr>
        </p:nvPicPr>
        <p:blipFill>
          <a:blip r:embed="rId2"/>
          <a:stretch>
            <a:fillRect/>
          </a:stretch>
        </p:blipFill>
        <p:spPr>
          <a:xfrm>
            <a:off x="500034" y="1417782"/>
            <a:ext cx="8143932" cy="511014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633526"/>
          </a:xfrm>
        </p:spPr>
        <p:txBody>
          <a:bodyPr>
            <a:noAutofit/>
          </a:bodyPr>
          <a:lstStyle/>
          <a:p>
            <a:r>
              <a:rPr sz="3200" dirty="0" err="1" smtClean="0">
                <a:solidFill>
                  <a:schemeClr val="bg1"/>
                </a:solidFill>
                <a:latin typeface="Times New Roman" pitchFamily="18" charset="0"/>
                <a:cs typeface="Times New Roman" pitchFamily="18" charset="0"/>
              </a:rPr>
              <a:t>Stolypin</a:t>
            </a:r>
            <a:r>
              <a:rPr sz="3200" dirty="0" smtClean="0">
                <a:solidFill>
                  <a:schemeClr val="bg1"/>
                </a:solidFill>
                <a:latin typeface="Times New Roman" pitchFamily="18" charset="0"/>
                <a:cs typeface="Times New Roman" pitchFamily="18" charset="0"/>
              </a:rPr>
              <a:t> Avenue reaches one more square with the circus, the fountain and the huge Covered  Market built in 1916.</a:t>
            </a:r>
            <a:endParaRPr lang="ru-RU" sz="3200" dirty="0">
              <a:solidFill>
                <a:schemeClr val="bg1"/>
              </a:solidFill>
              <a:latin typeface="Times New Roman" pitchFamily="18" charset="0"/>
              <a:cs typeface="Times New Roman" pitchFamily="18" charset="0"/>
            </a:endParaRPr>
          </a:p>
        </p:txBody>
      </p:sp>
      <p:pic>
        <p:nvPicPr>
          <p:cNvPr id="6" name="Содержимое 5" descr="circus-named-after-nikitin-brothers-saratov.jpg"/>
          <p:cNvPicPr>
            <a:picLocks noGrp="1" noChangeAspect="1"/>
          </p:cNvPicPr>
          <p:nvPr>
            <p:ph sz="half" idx="1"/>
          </p:nvPr>
        </p:nvPicPr>
        <p:blipFill>
          <a:blip r:embed="rId2"/>
          <a:stretch>
            <a:fillRect/>
          </a:stretch>
        </p:blipFill>
        <p:spPr>
          <a:xfrm>
            <a:off x="285720" y="2071678"/>
            <a:ext cx="4059238" cy="4071966"/>
          </a:xfrm>
        </p:spPr>
      </p:pic>
      <p:pic>
        <p:nvPicPr>
          <p:cNvPr id="7" name="Содержимое 6" descr="Krytyy-rynok-700x461.jpg"/>
          <p:cNvPicPr>
            <a:picLocks noGrp="1" noChangeAspect="1"/>
          </p:cNvPicPr>
          <p:nvPr>
            <p:ph sz="half" idx="2"/>
          </p:nvPr>
        </p:nvPicPr>
        <p:blipFill>
          <a:blip r:embed="rId3"/>
          <a:stretch>
            <a:fillRect/>
          </a:stretch>
        </p:blipFill>
        <p:spPr>
          <a:xfrm>
            <a:off x="4643438" y="2071678"/>
            <a:ext cx="4059237" cy="400052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152400"/>
            <a:ext cx="8229600" cy="1562088"/>
          </a:xfrm>
        </p:spPr>
        <p:txBody>
          <a:bodyPr>
            <a:noAutofit/>
          </a:bodyPr>
          <a:lstStyle/>
          <a:p>
            <a:r>
              <a:rPr sz="2800" smtClean="0">
                <a:solidFill>
                  <a:schemeClr val="bg1"/>
                </a:solidFill>
                <a:latin typeface="Times New Roman" pitchFamily="18" charset="0"/>
                <a:cs typeface="Times New Roman" pitchFamily="18" charset="0"/>
              </a:rPr>
              <a:t>Saratov is often called a city of students with a great variety of higher institutions including the State University, the Medical University and many others.</a:t>
            </a:r>
            <a:endParaRPr lang="ru-RU" sz="2800" dirty="0">
              <a:solidFill>
                <a:schemeClr val="bg1"/>
              </a:solidFill>
              <a:latin typeface="Times New Roman" pitchFamily="18" charset="0"/>
              <a:cs typeface="Times New Roman" pitchFamily="18" charset="0"/>
            </a:endParaRPr>
          </a:p>
        </p:txBody>
      </p:sp>
      <p:pic>
        <p:nvPicPr>
          <p:cNvPr id="13" name="Содержимое 12" descr="сгу.jpg"/>
          <p:cNvPicPr>
            <a:picLocks noGrp="1" noChangeAspect="1"/>
          </p:cNvPicPr>
          <p:nvPr>
            <p:ph sz="half" idx="1"/>
          </p:nvPr>
        </p:nvPicPr>
        <p:blipFill>
          <a:blip r:embed="rId2"/>
          <a:stretch>
            <a:fillRect/>
          </a:stretch>
        </p:blipFill>
        <p:spPr>
          <a:xfrm>
            <a:off x="285720" y="1928802"/>
            <a:ext cx="4059238" cy="3643338"/>
          </a:xfrm>
        </p:spPr>
      </p:pic>
      <p:pic>
        <p:nvPicPr>
          <p:cNvPr id="14" name="Содержимое 13" descr="медунивер.jpg"/>
          <p:cNvPicPr>
            <a:picLocks noGrp="1" noChangeAspect="1"/>
          </p:cNvPicPr>
          <p:nvPr>
            <p:ph sz="half" idx="2"/>
          </p:nvPr>
        </p:nvPicPr>
        <p:blipFill>
          <a:blip r:embed="rId3"/>
          <a:stretch>
            <a:fillRect/>
          </a:stretch>
        </p:blipFill>
        <p:spPr>
          <a:xfrm>
            <a:off x="4643438" y="1928802"/>
            <a:ext cx="4214842" cy="35719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1990716"/>
          </a:xfrm>
        </p:spPr>
        <p:txBody>
          <a:bodyPr>
            <a:noAutofit/>
          </a:bodyPr>
          <a:lstStyle/>
          <a:p>
            <a:r>
              <a:rPr sz="3200" dirty="0" smtClean="0">
                <a:solidFill>
                  <a:schemeClr val="bg1"/>
                </a:solidFill>
                <a:latin typeface="Times New Roman" pitchFamily="18" charset="0"/>
                <a:cs typeface="Times New Roman" pitchFamily="18" charset="0"/>
              </a:rPr>
              <a:t>Saratov is also a </a:t>
            </a:r>
            <a:r>
              <a:rPr sz="3200" dirty="0" err="1" smtClean="0">
                <a:solidFill>
                  <a:schemeClr val="bg1"/>
                </a:solidFill>
                <a:latin typeface="Times New Roman" pitchFamily="18" charset="0"/>
                <a:cs typeface="Times New Roman" pitchFamily="18" charset="0"/>
              </a:rPr>
              <a:t>centre</a:t>
            </a:r>
            <a:r>
              <a:rPr sz="3200" dirty="0" smtClean="0">
                <a:solidFill>
                  <a:schemeClr val="bg1"/>
                </a:solidFill>
                <a:latin typeface="Times New Roman" pitchFamily="18" charset="0"/>
                <a:cs typeface="Times New Roman" pitchFamily="18" charset="0"/>
              </a:rPr>
              <a:t> of art, opera and drama. We often go to the theatres, for example, the Opera and Ballet Theatre or the Theatre of Young Spectators.</a:t>
            </a:r>
            <a:endParaRPr lang="ru-RU" sz="3200" dirty="0">
              <a:solidFill>
                <a:schemeClr val="bg1"/>
              </a:solidFill>
              <a:latin typeface="Times New Roman" pitchFamily="18" charset="0"/>
              <a:cs typeface="Times New Roman" pitchFamily="18" charset="0"/>
            </a:endParaRPr>
          </a:p>
        </p:txBody>
      </p:sp>
      <p:pic>
        <p:nvPicPr>
          <p:cNvPr id="6" name="Содержимое 5" descr="Teatr-yunogo-zritelya-imeni-YU.-P.-Kiselyova-700x466.jpg"/>
          <p:cNvPicPr>
            <a:picLocks noGrp="1" noChangeAspect="1"/>
          </p:cNvPicPr>
          <p:nvPr>
            <p:ph sz="half" idx="2"/>
          </p:nvPr>
        </p:nvPicPr>
        <p:blipFill>
          <a:blip r:embed="rId2"/>
          <a:stretch>
            <a:fillRect/>
          </a:stretch>
        </p:blipFill>
        <p:spPr>
          <a:xfrm>
            <a:off x="4643438" y="2285992"/>
            <a:ext cx="4059238" cy="3214710"/>
          </a:xfrm>
        </p:spPr>
      </p:pic>
      <p:pic>
        <p:nvPicPr>
          <p:cNvPr id="8" name="Содержимое 7" descr="497209_45.jpg"/>
          <p:cNvPicPr>
            <a:picLocks noGrp="1" noChangeAspect="1"/>
          </p:cNvPicPr>
          <p:nvPr>
            <p:ph sz="half" idx="1"/>
          </p:nvPr>
        </p:nvPicPr>
        <p:blipFill>
          <a:blip r:embed="rId3"/>
          <a:stretch>
            <a:fillRect/>
          </a:stretch>
        </p:blipFill>
        <p:spPr>
          <a:xfrm>
            <a:off x="285720" y="2285992"/>
            <a:ext cx="4230718" cy="321471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2133592"/>
          </a:xfrm>
        </p:spPr>
        <p:txBody>
          <a:bodyPr>
            <a:noAutofit/>
          </a:bodyPr>
          <a:lstStyle/>
          <a:p>
            <a:r>
              <a:rPr sz="3200" smtClean="0">
                <a:solidFill>
                  <a:schemeClr val="bg1"/>
                </a:solidFill>
                <a:latin typeface="Times New Roman" pitchFamily="18" charset="0"/>
                <a:cs typeface="Times New Roman" pitchFamily="18" charset="0"/>
              </a:rPr>
              <a:t>We also visit different museums, among them the Radishchev Art Gallery which houses a rich collection of pictures and sculptures.</a:t>
            </a:r>
            <a:endParaRPr lang="ru-RU" sz="3200" dirty="0">
              <a:solidFill>
                <a:schemeClr val="bg1"/>
              </a:solidFill>
              <a:latin typeface="Times New Roman" pitchFamily="18" charset="0"/>
              <a:cs typeface="Times New Roman" pitchFamily="18" charset="0"/>
            </a:endParaRPr>
          </a:p>
        </p:txBody>
      </p:sp>
      <p:pic>
        <p:nvPicPr>
          <p:cNvPr id="5" name="Содержимое 4" descr="art-museum-named-after-radishchev-saratov.jpg"/>
          <p:cNvPicPr>
            <a:picLocks noGrp="1" noChangeAspect="1"/>
          </p:cNvPicPr>
          <p:nvPr>
            <p:ph sz="half" idx="1"/>
          </p:nvPr>
        </p:nvPicPr>
        <p:blipFill>
          <a:blip r:embed="rId2"/>
          <a:stretch>
            <a:fillRect/>
          </a:stretch>
        </p:blipFill>
        <p:spPr>
          <a:xfrm>
            <a:off x="285720" y="2643182"/>
            <a:ext cx="4286280" cy="3357586"/>
          </a:xfrm>
        </p:spPr>
      </p:pic>
      <p:pic>
        <p:nvPicPr>
          <p:cNvPr id="10" name="Содержимое 9" descr="19_0127.jpg"/>
          <p:cNvPicPr>
            <a:picLocks noGrp="1" noChangeAspect="1"/>
          </p:cNvPicPr>
          <p:nvPr>
            <p:ph sz="half" idx="2"/>
          </p:nvPr>
        </p:nvPicPr>
        <p:blipFill>
          <a:blip r:embed="rId3" cstate="print"/>
          <a:stretch>
            <a:fillRect/>
          </a:stretch>
        </p:blipFill>
        <p:spPr>
          <a:xfrm>
            <a:off x="4714876" y="2714620"/>
            <a:ext cx="4059238" cy="3286148"/>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89417.jpg"/>
          <p:cNvPicPr>
            <a:picLocks noGrp="1" noChangeAspect="1"/>
          </p:cNvPicPr>
          <p:nvPr>
            <p:ph idx="1"/>
          </p:nvPr>
        </p:nvPicPr>
        <p:blipFill>
          <a:blip r:embed="rId2"/>
          <a:stretch>
            <a:fillRect/>
          </a:stretch>
        </p:blipFill>
        <p:spPr>
          <a:xfrm>
            <a:off x="1140855" y="1524000"/>
            <a:ext cx="6862289" cy="4572000"/>
          </a:xfrm>
        </p:spPr>
      </p:pic>
      <p:sp>
        <p:nvSpPr>
          <p:cNvPr id="5" name="Заголовок 4"/>
          <p:cNvSpPr>
            <a:spLocks noGrp="1"/>
          </p:cNvSpPr>
          <p:nvPr>
            <p:ph type="title"/>
          </p:nvPr>
        </p:nvSpPr>
        <p:spPr>
          <a:xfrm>
            <a:off x="571472" y="500042"/>
            <a:ext cx="8229600" cy="1219200"/>
          </a:xfrm>
        </p:spPr>
        <p:txBody>
          <a:bodyPr>
            <a:normAutofit fontScale="90000"/>
          </a:bodyPr>
          <a:lstStyle/>
          <a:p>
            <a:r>
              <a:rPr smtClean="0"/>
              <a:t>.</a:t>
            </a:r>
            <a:r>
              <a:rPr lang="ru-RU" dirty="0" smtClean="0"/>
              <a:t>        </a:t>
            </a:r>
            <a:r>
              <a:rPr smtClean="0"/>
              <a:t> </a:t>
            </a:r>
            <a:r>
              <a:rPr smtClean="0">
                <a:solidFill>
                  <a:schemeClr val="bg1"/>
                </a:solidFill>
                <a:latin typeface="Times New Roman" pitchFamily="18" charset="0"/>
                <a:cs typeface="Times New Roman" pitchFamily="18" charset="0"/>
              </a:rPr>
              <a:t>I am proud of my city.</a:t>
            </a:r>
            <a:r>
              <a:rPr lang="ru-RU" dirty="0" smtClean="0">
                <a:solidFill>
                  <a:schemeClr val="bg1"/>
                </a:solidFill>
                <a:latin typeface="Times New Roman" pitchFamily="18" charset="0"/>
                <a:cs typeface="Times New Roman" pitchFamily="18" charset="0"/>
              </a:rPr>
              <a:t/>
            </a:r>
            <a:br>
              <a:rPr lang="ru-RU" dirty="0" smtClean="0">
                <a:solidFill>
                  <a:schemeClr val="bg1"/>
                </a:solidFill>
                <a:latin typeface="Times New Roman" pitchFamily="18" charset="0"/>
                <a:cs typeface="Times New Roman" pitchFamily="18" charset="0"/>
              </a:rPr>
            </a:br>
            <a:endParaRPr lang="ru-RU"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US" dirty="0" smtClean="0"/>
              <a:t>htthttps://wikiway.com/russia/saratov/photo/</a:t>
            </a:r>
            <a:endParaRPr lang="ru-RU" dirty="0" smtClean="0"/>
          </a:p>
          <a:p>
            <a:r>
              <a:rPr lang="en-US" dirty="0" smtClean="0"/>
              <a:t>htthttps://en.wikipedia.org/wiki/Saratov</a:t>
            </a:r>
            <a:endParaRPr lang="ru-RU" dirty="0" smtClean="0"/>
          </a:p>
          <a:p>
            <a:r>
              <a:rPr lang="en-US" dirty="0" smtClean="0"/>
              <a:t>https://yandex.ru/images/search</a:t>
            </a:r>
            <a:endParaRPr lang="ru-RU" dirty="0"/>
          </a:p>
        </p:txBody>
      </p:sp>
      <p:sp>
        <p:nvSpPr>
          <p:cNvPr id="3" name="Заголовок 2"/>
          <p:cNvSpPr>
            <a:spLocks noGrp="1"/>
          </p:cNvSpPr>
          <p:nvPr>
            <p:ph type="title"/>
          </p:nvPr>
        </p:nvSpPr>
        <p:spPr/>
        <p:txBody>
          <a:bodyPr/>
          <a:lstStyle/>
          <a:p>
            <a:r>
              <a:rPr lang="ru-RU" dirty="0" smtClean="0"/>
              <a:t>Использованные ресурсы</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3eed19ca84bf50a6aff29b804810994.jpeg"/>
          <p:cNvPicPr>
            <a:picLocks noGrp="1" noChangeAspect="1"/>
          </p:cNvPicPr>
          <p:nvPr>
            <p:ph idx="1"/>
          </p:nvPr>
        </p:nvPicPr>
        <p:blipFill>
          <a:blip r:embed="rId2"/>
          <a:stretch>
            <a:fillRect/>
          </a:stretch>
        </p:blipFill>
        <p:spPr>
          <a:xfrm>
            <a:off x="785786" y="1571612"/>
            <a:ext cx="7607321" cy="4572000"/>
          </a:xfrm>
        </p:spPr>
      </p:pic>
      <p:sp>
        <p:nvSpPr>
          <p:cNvPr id="3" name="Заголовок 2"/>
          <p:cNvSpPr>
            <a:spLocks noGrp="1"/>
          </p:cNvSpPr>
          <p:nvPr>
            <p:ph type="title"/>
          </p:nvPr>
        </p:nvSpPr>
        <p:spPr/>
        <p:txBody>
          <a:bodyPr>
            <a:normAutofit/>
          </a:bodyPr>
          <a:lstStyle/>
          <a:p>
            <a:r>
              <a:rPr sz="3200" smtClean="0">
                <a:solidFill>
                  <a:schemeClr val="bg1"/>
                </a:solidFill>
                <a:latin typeface="Times New Roman" pitchFamily="18" charset="0"/>
                <a:cs typeface="Times New Roman" pitchFamily="18" charset="0"/>
              </a:rPr>
              <a:t>I</a:t>
            </a:r>
            <a:r>
              <a:rPr lang="ru-RU" sz="3200" dirty="0" smtClean="0">
                <a:solidFill>
                  <a:schemeClr val="bg1"/>
                </a:solidFill>
                <a:latin typeface="Times New Roman" pitchFamily="18" charset="0"/>
                <a:cs typeface="Times New Roman" pitchFamily="18" charset="0"/>
              </a:rPr>
              <a:t> </a:t>
            </a:r>
            <a:r>
              <a:rPr sz="3200" smtClean="0">
                <a:solidFill>
                  <a:schemeClr val="bg1"/>
                </a:solidFill>
                <a:latin typeface="Times New Roman" pitchFamily="18" charset="0"/>
                <a:cs typeface="Times New Roman" pitchFamily="18" charset="0"/>
              </a:rPr>
              <a:t>am going to tell you about Saratov. </a:t>
            </a:r>
            <a:br>
              <a:rPr sz="3200" smtClean="0">
                <a:solidFill>
                  <a:schemeClr val="bg1"/>
                </a:solidFill>
                <a:latin typeface="Times New Roman" pitchFamily="18" charset="0"/>
                <a:cs typeface="Times New Roman" pitchFamily="18" charset="0"/>
              </a:rPr>
            </a:br>
            <a:r>
              <a:rPr sz="3200" smtClean="0">
                <a:solidFill>
                  <a:schemeClr val="bg1"/>
                </a:solidFill>
                <a:latin typeface="Times New Roman" pitchFamily="18" charset="0"/>
                <a:cs typeface="Times New Roman" pitchFamily="18" charset="0"/>
              </a:rPr>
              <a:t>It is my native town.</a:t>
            </a:r>
            <a:endParaRPr lang="ru-RU"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4ed34498c077a2a7bebb6f803e2cbc8.jpg"/>
          <p:cNvPicPr>
            <a:picLocks noGrp="1" noChangeAspect="1"/>
          </p:cNvPicPr>
          <p:nvPr>
            <p:ph idx="1"/>
          </p:nvPr>
        </p:nvPicPr>
        <p:blipFill>
          <a:blip r:embed="rId2"/>
          <a:stretch>
            <a:fillRect/>
          </a:stretch>
        </p:blipFill>
        <p:spPr>
          <a:xfrm>
            <a:off x="1475656" y="1844824"/>
            <a:ext cx="5857916" cy="4786322"/>
          </a:xfrm>
        </p:spPr>
      </p:pic>
      <p:sp>
        <p:nvSpPr>
          <p:cNvPr id="3" name="Заголовок 2"/>
          <p:cNvSpPr>
            <a:spLocks noGrp="1"/>
          </p:cNvSpPr>
          <p:nvPr>
            <p:ph type="title"/>
          </p:nvPr>
        </p:nvSpPr>
        <p:spPr>
          <a:xfrm>
            <a:off x="467544" y="116632"/>
            <a:ext cx="8115328" cy="1847840"/>
          </a:xfrm>
        </p:spPr>
        <p:txBody>
          <a:bodyPr>
            <a:noAutofit/>
          </a:bodyPr>
          <a:lstStyle/>
          <a:p>
            <a:r>
              <a:rPr sz="2400" dirty="0" smtClean="0">
                <a:solidFill>
                  <a:schemeClr val="bg1"/>
                </a:solidFill>
                <a:latin typeface="Times New Roman" pitchFamily="18" charset="0"/>
                <a:cs typeface="Times New Roman" pitchFamily="18" charset="0"/>
              </a:rPr>
              <a:t>Saratov is one of the biggest and most beautiful cities in the Volga region. It was founded in 1590. Its population is over 840 000 people. The city stretches out for over 50 kilometers along the right bank of the Volga</a:t>
            </a:r>
            <a:r>
              <a:rPr lang="ru-RU" sz="2400" dirty="0" smtClean="0">
                <a:solidFill>
                  <a:schemeClr val="bg1"/>
                </a:solidFill>
                <a:latin typeface="Times New Roman" pitchFamily="18" charset="0"/>
                <a:cs typeface="Times New Roman" pitchFamily="18" charset="0"/>
              </a:rPr>
              <a:t>.</a:t>
            </a:r>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7829576" cy="3490914"/>
          </a:xfrm>
        </p:spPr>
        <p:txBody>
          <a:bodyPr>
            <a:normAutofit/>
          </a:bodyPr>
          <a:lstStyle/>
          <a:p>
            <a:r>
              <a:rPr lang="ru-RU" dirty="0" smtClean="0">
                <a:solidFill>
                  <a:schemeClr val="bg1"/>
                </a:solidFill>
              </a:rPr>
              <a:t/>
            </a:r>
            <a:br>
              <a:rPr lang="ru-RU" dirty="0" smtClean="0">
                <a:solidFill>
                  <a:schemeClr val="bg1"/>
                </a:solidFill>
              </a:rPr>
            </a:br>
            <a:endParaRPr lang="ru-RU" dirty="0"/>
          </a:p>
        </p:txBody>
      </p:sp>
      <p:sp>
        <p:nvSpPr>
          <p:cNvPr id="2" name="Содержимое 1"/>
          <p:cNvSpPr>
            <a:spLocks noGrp="1"/>
          </p:cNvSpPr>
          <p:nvPr>
            <p:ph idx="4294967295"/>
          </p:nvPr>
        </p:nvSpPr>
        <p:spPr>
          <a:xfrm>
            <a:off x="0" y="428625"/>
            <a:ext cx="8229600" cy="1762125"/>
          </a:xfrm>
        </p:spPr>
        <p:txBody>
          <a:bodyPr>
            <a:normAutofit/>
          </a:bodyPr>
          <a:lstStyle/>
          <a:p>
            <a:r>
              <a:rPr lang="en-US" dirty="0" smtClean="0">
                <a:solidFill>
                  <a:schemeClr val="bg1"/>
                </a:solidFill>
                <a:latin typeface="Times New Roman" pitchFamily="18" charset="0"/>
                <a:cs typeface="Times New Roman" pitchFamily="18" charset="0"/>
              </a:rPr>
              <a:t>When tourists come to Saratov by ship or by plane, they enjoy the sights of its main landmarks. </a:t>
            </a:r>
            <a:r>
              <a:rPr lang="ru-RU" dirty="0" smtClean="0">
                <a:solidFill>
                  <a:schemeClr val="bg1"/>
                </a:solidFill>
                <a:latin typeface="Times New Roman" pitchFamily="18" charset="0"/>
                <a:cs typeface="Times New Roman" pitchFamily="18" charset="0"/>
              </a:rPr>
              <a:t>The first one is the magnificent bridge across the Volga, which is the longest in Europe.</a:t>
            </a:r>
            <a:endParaRPr lang="ru-RU" dirty="0">
              <a:solidFill>
                <a:schemeClr val="bg1"/>
              </a:solidFill>
              <a:latin typeface="Times New Roman" pitchFamily="18" charset="0"/>
              <a:cs typeface="Times New Roman" pitchFamily="18" charset="0"/>
            </a:endParaRPr>
          </a:p>
        </p:txBody>
      </p:sp>
      <p:pic>
        <p:nvPicPr>
          <p:cNvPr id="4" name="Рисунок 3" descr="Saratov.jpg"/>
          <p:cNvPicPr>
            <a:picLocks noChangeAspect="1"/>
          </p:cNvPicPr>
          <p:nvPr/>
        </p:nvPicPr>
        <p:blipFill>
          <a:blip r:embed="rId2"/>
          <a:stretch>
            <a:fillRect/>
          </a:stretch>
        </p:blipFill>
        <p:spPr>
          <a:xfrm>
            <a:off x="1000100" y="2285992"/>
            <a:ext cx="5929338" cy="422984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6" name="Рисунок 5" descr="embankment-of-cosmonauts-saratov.jpg"/>
          <p:cNvPicPr>
            <a:picLocks noGrp="1" noChangeAspect="1"/>
          </p:cNvPicPr>
          <p:nvPr>
            <p:ph type="pic" idx="1"/>
          </p:nvPr>
        </p:nvPicPr>
        <p:blipFill>
          <a:blip r:embed="rId2"/>
          <a:srcRect l="13943" r="13943"/>
          <a:stretch>
            <a:fillRect/>
          </a:stretch>
        </p:blipFill>
        <p:spPr/>
      </p:pic>
      <p:sp>
        <p:nvSpPr>
          <p:cNvPr id="5" name="Текст 4"/>
          <p:cNvSpPr>
            <a:spLocks noGrp="1"/>
          </p:cNvSpPr>
          <p:nvPr>
            <p:ph type="body" sz="half" idx="2"/>
          </p:nvPr>
        </p:nvSpPr>
        <p:spPr>
          <a:xfrm>
            <a:off x="6629400" y="857232"/>
            <a:ext cx="2057400" cy="5162568"/>
          </a:xfrm>
        </p:spPr>
        <p:txBody>
          <a:bodyPr>
            <a:noAutofit/>
          </a:bodyPr>
          <a:lstStyle/>
          <a:p>
            <a:r>
              <a:rPr lang="ru-RU" sz="2400" b="1" dirty="0" smtClean="0">
                <a:solidFill>
                  <a:schemeClr val="bg1"/>
                </a:solidFill>
                <a:latin typeface="Times New Roman" pitchFamily="18" charset="0"/>
                <a:cs typeface="Times New Roman" pitchFamily="18" charset="0"/>
              </a:rPr>
              <a:t>The </a:t>
            </a:r>
            <a:r>
              <a:rPr lang="en-US" sz="2400" b="1" dirty="0" smtClean="0">
                <a:solidFill>
                  <a:schemeClr val="bg1"/>
                </a:solidFill>
                <a:latin typeface="Times New Roman" pitchFamily="18" charset="0"/>
                <a:cs typeface="Times New Roman" pitchFamily="18" charset="0"/>
              </a:rPr>
              <a:t>second</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landmark</a:t>
            </a:r>
            <a:r>
              <a:rPr lang="ru-RU" sz="2400" b="1" dirty="0" smtClean="0">
                <a:solidFill>
                  <a:schemeClr val="bg1"/>
                </a:solidFill>
                <a:latin typeface="Times New Roman" pitchFamily="18" charset="0"/>
                <a:cs typeface="Times New Roman" pitchFamily="18" charset="0"/>
              </a:rPr>
              <a:t> is the </a:t>
            </a:r>
            <a:r>
              <a:rPr lang="ru-RU" sz="2400" b="1" dirty="0" err="1" smtClean="0">
                <a:solidFill>
                  <a:schemeClr val="bg1"/>
                </a:solidFill>
                <a:latin typeface="Times New Roman" pitchFamily="18" charset="0"/>
                <a:cs typeface="Times New Roman" pitchFamily="18" charset="0"/>
              </a:rPr>
              <a:t>Embankment</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named</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after</a:t>
            </a:r>
            <a:r>
              <a:rPr lang="ru-RU" sz="2400" b="1" dirty="0" smtClean="0">
                <a:solidFill>
                  <a:schemeClr val="bg1"/>
                </a:solidFill>
                <a:latin typeface="Times New Roman" pitchFamily="18" charset="0"/>
                <a:cs typeface="Times New Roman" pitchFamily="18" charset="0"/>
              </a:rPr>
              <a:t> </a:t>
            </a:r>
            <a:r>
              <a:rPr lang="ru-RU" sz="2400" b="1" dirty="0" err="1" smtClean="0">
                <a:solidFill>
                  <a:schemeClr val="bg1"/>
                </a:solidFill>
                <a:latin typeface="Times New Roman" pitchFamily="18" charset="0"/>
                <a:cs typeface="Times New Roman" pitchFamily="18" charset="0"/>
              </a:rPr>
              <a:t>cosmonauts</a:t>
            </a:r>
            <a:r>
              <a:rPr lang="ru-RU" sz="2400" b="1" dirty="0" smtClean="0">
                <a:solidFill>
                  <a:schemeClr val="bg1"/>
                </a:solidFill>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The citizens of Saratov like walking, cycling and skateboarding there. </a:t>
            </a:r>
            <a:endParaRPr lang="ru-RU" sz="2400" b="1" dirty="0" smtClean="0">
              <a:solidFill>
                <a:schemeClr val="bg1"/>
              </a:solidFill>
              <a:latin typeface="Times New Roman" pitchFamily="18" charset="0"/>
              <a:cs typeface="Times New Roman" pitchFamily="18" charset="0"/>
            </a:endParaRPr>
          </a:p>
          <a:p>
            <a:endParaRPr lang="ru-RU" sz="2400" dirty="0">
              <a:solidFill>
                <a:schemeClr val="bg1"/>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descr="Memorialnyy-kompleks-ZHuravli-700x467.jpg"/>
          <p:cNvPicPr>
            <a:picLocks noGrp="1" noChangeAspect="1"/>
          </p:cNvPicPr>
          <p:nvPr>
            <p:ph type="pic" idx="1"/>
          </p:nvPr>
        </p:nvPicPr>
        <p:blipFill>
          <a:blip r:embed="rId2"/>
          <a:srcRect l="13901" r="13901"/>
          <a:stretch>
            <a:fillRect/>
          </a:stretch>
        </p:blipFill>
        <p:spPr>
          <a:xfrm>
            <a:off x="214282" y="428604"/>
            <a:ext cx="6019800" cy="5562600"/>
          </a:xfrm>
        </p:spPr>
      </p:pic>
      <p:sp>
        <p:nvSpPr>
          <p:cNvPr id="4" name="Текст 3"/>
          <p:cNvSpPr>
            <a:spLocks noGrp="1"/>
          </p:cNvSpPr>
          <p:nvPr>
            <p:ph type="body" sz="half" idx="2"/>
          </p:nvPr>
        </p:nvSpPr>
        <p:spPr>
          <a:xfrm>
            <a:off x="6357950" y="642918"/>
            <a:ext cx="2428892" cy="5234006"/>
          </a:xfrm>
        </p:spPr>
        <p:txBody>
          <a:bodyPr>
            <a:noAutofit/>
          </a:bodyPr>
          <a:lstStyle/>
          <a:p>
            <a:r>
              <a:rPr lang="en-US" sz="2400" b="1" dirty="0" smtClean="0">
                <a:solidFill>
                  <a:schemeClr val="bg1"/>
                </a:solidFill>
                <a:latin typeface="Times New Roman" pitchFamily="18" charset="0"/>
                <a:cs typeface="Times New Roman" pitchFamily="18" charset="0"/>
              </a:rPr>
              <a:t>The third sight is the monument “Cranes” on </a:t>
            </a:r>
            <a:r>
              <a:rPr lang="en-US" sz="2400" b="1" dirty="0" err="1" smtClean="0">
                <a:solidFill>
                  <a:schemeClr val="bg1"/>
                </a:solidFill>
                <a:latin typeface="Times New Roman" pitchFamily="18" charset="0"/>
                <a:cs typeface="Times New Roman" pitchFamily="18" charset="0"/>
              </a:rPr>
              <a:t>Sokolovaya</a:t>
            </a:r>
            <a:r>
              <a:rPr lang="en-US" sz="2400" b="1" dirty="0" smtClean="0">
                <a:solidFill>
                  <a:schemeClr val="bg1"/>
                </a:solidFill>
                <a:latin typeface="Times New Roman" pitchFamily="18" charset="0"/>
                <a:cs typeface="Times New Roman" pitchFamily="18" charset="0"/>
              </a:rPr>
              <a:t> Hill which commemorates those who perished in the Great Patriotic War.</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5357818" y="642918"/>
            <a:ext cx="3000396" cy="4419600"/>
          </a:xfrm>
        </p:spPr>
        <p:txBody>
          <a:bodyPr>
            <a:noAutofit/>
          </a:bodyPr>
          <a:lstStyle/>
          <a:p>
            <a:r>
              <a:rPr lang="en-US" sz="3200" dirty="0" smtClean="0">
                <a:solidFill>
                  <a:schemeClr val="bg1"/>
                </a:solidFill>
                <a:latin typeface="Times New Roman" pitchFamily="18" charset="0"/>
                <a:cs typeface="Times New Roman" pitchFamily="18" charset="0"/>
              </a:rPr>
              <a:t>The City Park is famous for its old oak-trees planted 180 years ago and nice ponds where everyone can row a boat</a:t>
            </a:r>
            <a:endParaRPr lang="ru-RU" sz="3200" dirty="0">
              <a:solidFill>
                <a:schemeClr val="bg1"/>
              </a:solidFill>
              <a:latin typeface="Times New Roman" pitchFamily="18" charset="0"/>
              <a:cs typeface="Times New Roman" pitchFamily="18" charset="0"/>
            </a:endParaRPr>
          </a:p>
        </p:txBody>
      </p:sp>
      <p:pic>
        <p:nvPicPr>
          <p:cNvPr id="9" name="Рисунок 8" descr="6.jpg"/>
          <p:cNvPicPr>
            <a:picLocks noChangeAspect="1"/>
          </p:cNvPicPr>
          <p:nvPr/>
        </p:nvPicPr>
        <p:blipFill>
          <a:blip r:embed="rId2"/>
          <a:stretch>
            <a:fillRect/>
          </a:stretch>
        </p:blipFill>
        <p:spPr>
          <a:xfrm>
            <a:off x="214282" y="214290"/>
            <a:ext cx="4786314" cy="3529016"/>
          </a:xfrm>
          <a:prstGeom prst="rect">
            <a:avLst/>
          </a:prstGeom>
        </p:spPr>
      </p:pic>
      <p:pic>
        <p:nvPicPr>
          <p:cNvPr id="11" name="Рисунок 10" descr="870_572_fixedwidth.jpg"/>
          <p:cNvPicPr>
            <a:picLocks noChangeAspect="1"/>
          </p:cNvPicPr>
          <p:nvPr/>
        </p:nvPicPr>
        <p:blipFill>
          <a:blip r:embed="rId3"/>
          <a:stretch>
            <a:fillRect/>
          </a:stretch>
        </p:blipFill>
        <p:spPr>
          <a:xfrm>
            <a:off x="285721" y="3857628"/>
            <a:ext cx="4714908" cy="27860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57158" y="0"/>
            <a:ext cx="8229600" cy="1219200"/>
          </a:xfrm>
        </p:spPr>
        <p:txBody>
          <a:bodyPr>
            <a:normAutofit fontScale="90000"/>
          </a:bodyPr>
          <a:lstStyle/>
          <a:p>
            <a:r>
              <a:rPr lang="ru-RU" dirty="0" smtClean="0"/>
              <a:t/>
            </a:r>
            <a:br>
              <a:rPr lang="ru-RU" dirty="0" smtClean="0"/>
            </a:br>
            <a:r>
              <a:rPr sz="3600" smtClean="0">
                <a:solidFill>
                  <a:schemeClr val="bg1"/>
                </a:solidFill>
                <a:latin typeface="Times New Roman" pitchFamily="18" charset="0"/>
                <a:cs typeface="Times New Roman" pitchFamily="18" charset="0"/>
              </a:rPr>
              <a:t>You can feed squirrels, watch swans and meditate. </a:t>
            </a:r>
            <a:endParaRPr lang="ru-RU" sz="3600" dirty="0">
              <a:solidFill>
                <a:schemeClr val="bg1"/>
              </a:solidFill>
              <a:latin typeface="Times New Roman" pitchFamily="18" charset="0"/>
              <a:cs typeface="Times New Roman" pitchFamily="18" charset="0"/>
            </a:endParaRPr>
          </a:p>
        </p:txBody>
      </p:sp>
      <p:pic>
        <p:nvPicPr>
          <p:cNvPr id="8" name="Содержимое 7" descr="лебеди.jpg"/>
          <p:cNvPicPr>
            <a:picLocks noGrp="1" noChangeAspect="1"/>
          </p:cNvPicPr>
          <p:nvPr>
            <p:ph sz="half" idx="1"/>
          </p:nvPr>
        </p:nvPicPr>
        <p:blipFill>
          <a:blip r:embed="rId2" cstate="print"/>
          <a:stretch>
            <a:fillRect/>
          </a:stretch>
        </p:blipFill>
        <p:spPr>
          <a:xfrm>
            <a:off x="357158" y="1357298"/>
            <a:ext cx="4059238" cy="2630386"/>
          </a:xfrm>
        </p:spPr>
      </p:pic>
      <p:pic>
        <p:nvPicPr>
          <p:cNvPr id="9" name="Содержимое 8" descr="32img2.jpg"/>
          <p:cNvPicPr>
            <a:picLocks noGrp="1" noChangeAspect="1"/>
          </p:cNvPicPr>
          <p:nvPr>
            <p:ph sz="half" idx="2"/>
          </p:nvPr>
        </p:nvPicPr>
        <p:blipFill>
          <a:blip r:embed="rId3"/>
          <a:stretch>
            <a:fillRect/>
          </a:stretch>
        </p:blipFill>
        <p:spPr>
          <a:xfrm>
            <a:off x="4500562" y="1357298"/>
            <a:ext cx="4286280" cy="2643206"/>
          </a:xfrm>
        </p:spPr>
      </p:pic>
      <p:pic>
        <p:nvPicPr>
          <p:cNvPr id="10" name="Рисунок 9" descr="Саратов (25 of 38)_952079.jpg"/>
          <p:cNvPicPr>
            <a:picLocks noChangeAspect="1"/>
          </p:cNvPicPr>
          <p:nvPr/>
        </p:nvPicPr>
        <p:blipFill>
          <a:blip r:embed="rId4" cstate="print"/>
          <a:stretch>
            <a:fillRect/>
          </a:stretch>
        </p:blipFill>
        <p:spPr>
          <a:xfrm>
            <a:off x="2357422" y="4071942"/>
            <a:ext cx="4214842" cy="25003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sz="3200" smtClean="0">
                <a:solidFill>
                  <a:schemeClr val="bg1"/>
                </a:solidFill>
                <a:latin typeface="Times New Roman" pitchFamily="18" charset="0"/>
                <a:cs typeface="Times New Roman" pitchFamily="18" charset="0"/>
              </a:rPr>
              <a:t>Besides, we are proud of Stolypin Avenue which is a traffic-free zone in the centre of the city. </a:t>
            </a:r>
            <a:endParaRPr lang="ru-RU" sz="3200" dirty="0">
              <a:solidFill>
                <a:schemeClr val="bg1"/>
              </a:solidFill>
              <a:latin typeface="Times New Roman" pitchFamily="18" charset="0"/>
              <a:cs typeface="Times New Roman" pitchFamily="18" charset="0"/>
            </a:endParaRPr>
          </a:p>
        </p:txBody>
      </p:sp>
      <p:pic>
        <p:nvPicPr>
          <p:cNvPr id="11" name="Содержимое 10" descr="ec401973a2dae53e8367cc3af46772fa.jpg"/>
          <p:cNvPicPr>
            <a:picLocks noGrp="1" noChangeAspect="1"/>
          </p:cNvPicPr>
          <p:nvPr>
            <p:ph idx="1"/>
          </p:nvPr>
        </p:nvPicPr>
        <p:blipFill>
          <a:blip r:embed="rId2"/>
          <a:stretch>
            <a:fillRect/>
          </a:stretch>
        </p:blipFill>
        <p:spPr>
          <a:xfrm>
            <a:off x="500034" y="1643050"/>
            <a:ext cx="7858180" cy="4572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174</TotalTime>
  <Words>329</Words>
  <Application>Microsoft Office PowerPoint</Application>
  <PresentationFormat>Экран (4:3)</PresentationFormat>
  <Paragraphs>23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Презентация PowerPoint</vt:lpstr>
      <vt:lpstr>I am going to tell you about Saratov.  It is my native town.</vt:lpstr>
      <vt:lpstr>Saratov is one of the biggest and most beautiful cities in the Volga region. It was founded in 1590. Its population is over 840 000 people. The city stretches out for over 50 kilometers along the right bank of the Volga.</vt:lpstr>
      <vt:lpstr> </vt:lpstr>
      <vt:lpstr>Презентация PowerPoint</vt:lpstr>
      <vt:lpstr>Презентация PowerPoint</vt:lpstr>
      <vt:lpstr>Презентация PowerPoint</vt:lpstr>
      <vt:lpstr> You can feed squirrels, watch swans and meditate. </vt:lpstr>
      <vt:lpstr>Besides, we are proud of Stolypin Avenue which is a traffic-free zone in the centre of the city. </vt:lpstr>
      <vt:lpstr>It begins with the square where one can see the church “Utoli Moya Pechali”, the monument to Nicolai Gavrilovich Chernyshevsky and the famous building of the Conservatory named after Leonid Sobinov in the Gothic style.</vt:lpstr>
      <vt:lpstr>Many inhabitants and guests of Saratov like shopping at its various shops.</vt:lpstr>
      <vt:lpstr>Stolypin Avenue reaches one more square with the circus, the fountain and the huge Covered  Market built in 1916.</vt:lpstr>
      <vt:lpstr>Saratov is often called a city of students with a great variety of higher institutions including the State University, the Medical University and many others.</vt:lpstr>
      <vt:lpstr>Saratov is also a centre of art, opera and drama. We often go to the theatres, for example, the Opera and Ballet Theatre or the Theatre of Young Spectators.</vt:lpstr>
      <vt:lpstr>We also visit different museums, among them the Radishchev Art Gallery which houses a rich collection of pictures and sculptures.</vt:lpstr>
      <vt:lpstr>.         I am proud of my city. </vt:lpstr>
      <vt:lpstr>Использованные ресурсы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23</cp:revision>
  <dcterms:created xsi:type="dcterms:W3CDTF">2022-11-03T12:06:38Z</dcterms:created>
  <dcterms:modified xsi:type="dcterms:W3CDTF">2023-05-02T09:13:46Z</dcterms:modified>
</cp:coreProperties>
</file>